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sldIdLst>
    <p:sldId id="256" r:id="rId2"/>
    <p:sldId id="263" r:id="rId3"/>
    <p:sldId id="274" r:id="rId4"/>
    <p:sldId id="273" r:id="rId5"/>
    <p:sldId id="270" r:id="rId6"/>
    <p:sldId id="264" r:id="rId7"/>
    <p:sldId id="265" r:id="rId8"/>
    <p:sldId id="266" r:id="rId9"/>
    <p:sldId id="267" r:id="rId10"/>
    <p:sldId id="271" r:id="rId11"/>
    <p:sldId id="268" r:id="rId12"/>
    <p:sldId id="272" r:id="rId13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>
      <p:cViewPr varScale="1">
        <p:scale>
          <a:sx n="88" d="100"/>
          <a:sy n="88" d="100"/>
        </p:scale>
        <p:origin x="120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14B3-DF42-4A78-A211-E25F25DB5D35}" type="datetimeFigureOut">
              <a:rPr lang="nl-BE" smtClean="0"/>
              <a:pPr/>
              <a:t>6/05/2021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5C56-6C05-4169-98E6-64D3F70387F9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848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14B3-DF42-4A78-A211-E25F25DB5D35}" type="datetimeFigureOut">
              <a:rPr lang="nl-BE" smtClean="0"/>
              <a:pPr/>
              <a:t>6/05/2021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5C56-6C05-4169-98E6-64D3F70387F9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8443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14B3-DF42-4A78-A211-E25F25DB5D35}" type="datetimeFigureOut">
              <a:rPr lang="nl-BE" smtClean="0"/>
              <a:pPr/>
              <a:t>6/05/2021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5C56-6C05-4169-98E6-64D3F70387F9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8188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14B3-DF42-4A78-A211-E25F25DB5D35}" type="datetimeFigureOut">
              <a:rPr lang="nl-BE" smtClean="0"/>
              <a:pPr/>
              <a:t>6/05/2021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5C56-6C05-4169-98E6-64D3F70387F9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7849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14B3-DF42-4A78-A211-E25F25DB5D35}" type="datetimeFigureOut">
              <a:rPr lang="nl-BE" smtClean="0"/>
              <a:pPr/>
              <a:t>6/05/2021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5C56-6C05-4169-98E6-64D3F70387F9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1536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14B3-DF42-4A78-A211-E25F25DB5D35}" type="datetimeFigureOut">
              <a:rPr lang="nl-BE" smtClean="0"/>
              <a:pPr/>
              <a:t>6/05/2021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5C56-6C05-4169-98E6-64D3F70387F9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17561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14B3-DF42-4A78-A211-E25F25DB5D35}" type="datetimeFigureOut">
              <a:rPr lang="nl-BE" smtClean="0"/>
              <a:pPr/>
              <a:t>6/05/2021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5C56-6C05-4169-98E6-64D3F70387F9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38139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14B3-DF42-4A78-A211-E25F25DB5D35}" type="datetimeFigureOut">
              <a:rPr lang="nl-BE" smtClean="0"/>
              <a:pPr/>
              <a:t>6/05/2021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5C56-6C05-4169-98E6-64D3F70387F9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60983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14B3-DF42-4A78-A211-E25F25DB5D35}" type="datetimeFigureOut">
              <a:rPr lang="nl-BE" smtClean="0"/>
              <a:pPr/>
              <a:t>6/05/2021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5C56-6C05-4169-98E6-64D3F70387F9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3663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14B3-DF42-4A78-A211-E25F25DB5D35}" type="datetimeFigureOut">
              <a:rPr lang="nl-BE" smtClean="0"/>
              <a:pPr/>
              <a:t>6/05/2021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5C56-6C05-4169-98E6-64D3F70387F9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32173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14B3-DF42-4A78-A211-E25F25DB5D35}" type="datetimeFigureOut">
              <a:rPr lang="nl-BE" smtClean="0"/>
              <a:pPr/>
              <a:t>6/05/2021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D5C56-6C05-4169-98E6-64D3F70387F9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366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14B3-DF42-4A78-A211-E25F25DB5D35}" type="datetimeFigureOut">
              <a:rPr lang="nl-BE" smtClean="0"/>
              <a:pPr/>
              <a:t>6/05/2021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D5C56-6C05-4169-98E6-64D3F70387F9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8342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00809"/>
            <a:ext cx="7772400" cy="1899644"/>
          </a:xfrm>
        </p:spPr>
        <p:txBody>
          <a:bodyPr>
            <a:normAutofit fontScale="90000"/>
          </a:bodyPr>
          <a:lstStyle/>
          <a:p>
            <a:r>
              <a:rPr lang="nl-BE" sz="6600" b="1" dirty="0"/>
              <a:t>Economische wetenschappen</a:t>
            </a:r>
            <a:endParaRPr lang="nl-BE" sz="4000" b="1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 </a:t>
            </a:r>
            <a:r>
              <a:rPr lang="nl-NL" sz="5400" dirty="0"/>
              <a:t>2</a:t>
            </a:r>
            <a:r>
              <a:rPr lang="nl-NL" sz="5400" baseline="30000" dirty="0"/>
              <a:t>de</a:t>
            </a:r>
            <a:r>
              <a:rPr lang="nl-NL" sz="5400" dirty="0"/>
              <a:t> graad</a:t>
            </a:r>
            <a:endParaRPr lang="nl-BE" sz="5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F9B77DE-691A-4A36-8F51-D12FBFDAE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309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5F34C4-903C-458C-937D-496176105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200" b="1" dirty="0"/>
              <a:t>Hoe gaan we te werk in de les </a:t>
            </a:r>
            <a:r>
              <a:rPr lang="nl-BE" sz="2800" b="1" dirty="0"/>
              <a:t>ECONOMIE</a:t>
            </a:r>
            <a:r>
              <a:rPr lang="nl-BE" sz="3200" b="1" dirty="0"/>
              <a:t>?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1B8A09-AB57-4BC2-BCC7-BD1A69AA8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2400" dirty="0"/>
              <a:t>Doceren en onderwijsleergesprek</a:t>
            </a:r>
          </a:p>
          <a:p>
            <a:r>
              <a:rPr lang="nl-BE" sz="2400" dirty="0"/>
              <a:t>Individueel werken + begeleid zelfstandig leren</a:t>
            </a:r>
          </a:p>
          <a:p>
            <a:r>
              <a:rPr lang="nl-BE" sz="2400" dirty="0"/>
              <a:t>Economische thema’s: werken met actuele informatie en cijfers en vanuit concrete voorbeelden uit jullie leefwereld</a:t>
            </a:r>
          </a:p>
          <a:p>
            <a:r>
              <a:rPr lang="nl-BE" sz="2400" dirty="0"/>
              <a:t>Groepswerk: zelf initiatief leren nemen en teamgericht handelen</a:t>
            </a:r>
          </a:p>
          <a:p>
            <a:endParaRPr lang="nl-BE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6DEC18-CAD4-4DB3-95BD-CCC0BE4AB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7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45"/>
    </mc:Choice>
    <mc:Fallback xmlns="">
      <p:transition spd="slow" advTm="88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B53C9D-2837-4A2D-8E5C-7EAE83C08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200" b="1" dirty="0"/>
              <a:t>Hoe gaan we te werk in de les </a:t>
            </a:r>
            <a:r>
              <a:rPr lang="nl-BE" sz="2800" b="1" dirty="0"/>
              <a:t>ECONOMIE</a:t>
            </a:r>
            <a:r>
              <a:rPr lang="nl-BE" sz="3200" b="1" dirty="0"/>
              <a:t>?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17F7A9-0159-4A3C-89B6-1EDFA83F1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800" dirty="0"/>
              <a:t>Digitale competenties</a:t>
            </a:r>
          </a:p>
          <a:p>
            <a:pPr marL="0" indent="0">
              <a:buNone/>
            </a:pPr>
            <a:r>
              <a:rPr lang="nl-BE" sz="2800" dirty="0"/>
              <a:t>	-&gt;	gerichte zoekstrategie aanleren om informatie op 			het internet te verzamelen, structureren en 					verwerken</a:t>
            </a:r>
          </a:p>
          <a:p>
            <a:pPr marL="0" indent="0">
              <a:buNone/>
            </a:pPr>
            <a:r>
              <a:rPr lang="nl-BE" sz="2800" dirty="0"/>
              <a:t>	-&gt;	kritisch leren nadenken over de gevonden bronnen 		en informatie op het internet</a:t>
            </a:r>
          </a:p>
          <a:p>
            <a:pPr marL="0" indent="0">
              <a:buNone/>
            </a:pPr>
            <a:r>
              <a:rPr lang="nl-BE" sz="2800" dirty="0"/>
              <a:t>	-&gt;	ICT-kennis en vaardigheden aanleren via 						oefeningen: digitaal aanmaken van grafieken en 			rekenblad: </a:t>
            </a:r>
            <a:r>
              <a:rPr lang="nl-BE" sz="2800" dirty="0" err="1"/>
              <a:t>excel</a:t>
            </a:r>
            <a:endParaRPr lang="nl-BE" sz="2800" dirty="0"/>
          </a:p>
          <a:p>
            <a:pPr marL="0" indent="0">
              <a:buNone/>
            </a:pPr>
            <a:endParaRPr lang="nl-BE" dirty="0"/>
          </a:p>
          <a:p>
            <a:endParaRPr lang="nl-BE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2F9438D-EAFA-425B-8A49-3C42C1A15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6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61"/>
    </mc:Choice>
    <mc:Fallback xmlns="">
      <p:transition spd="slow" advTm="64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2AF70C-6863-403D-8BD8-C668548B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200" b="1" dirty="0"/>
              <a:t>Hoe gaan we te werk in de les </a:t>
            </a:r>
            <a:r>
              <a:rPr lang="nl-BE" sz="2800" b="1" dirty="0"/>
              <a:t>ECONOMIE</a:t>
            </a:r>
            <a:r>
              <a:rPr lang="nl-BE" sz="3200" b="1" dirty="0"/>
              <a:t>?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ED7405-E133-47E0-A418-CC4489FC1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2400" dirty="0"/>
              <a:t>Regelmatig in ICT - lokaal</a:t>
            </a:r>
          </a:p>
          <a:p>
            <a:r>
              <a:rPr lang="nl-BE" sz="2400" dirty="0"/>
              <a:t>Toetsen: onaangekondigde en aangekondigde</a:t>
            </a:r>
          </a:p>
          <a:p>
            <a:r>
              <a:rPr lang="nl-BE" sz="2400" dirty="0"/>
              <a:t>Examens: Kerst, Pasen en juni</a:t>
            </a:r>
          </a:p>
          <a:p>
            <a:r>
              <a:rPr lang="nl-BE" sz="2400" dirty="0"/>
              <a:t>Jaartaak “Actualiteitsmap”: telt mee voor examen juni</a:t>
            </a:r>
          </a:p>
          <a:p>
            <a:r>
              <a:rPr lang="nl-BE" sz="2400" dirty="0"/>
              <a:t>Nog vragen: Bericht smartschool naar </a:t>
            </a:r>
          </a:p>
          <a:p>
            <a:pPr marL="0" indent="0">
              <a:buNone/>
            </a:pPr>
            <a:r>
              <a:rPr lang="nl-BE" sz="2400" dirty="0"/>
              <a:t>	Mevr. De Mulder of Mr. Smolders</a:t>
            </a:r>
          </a:p>
          <a:p>
            <a:endParaRPr lang="nl-BE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0C41A37-7687-4BEF-907F-4A896D81B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5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75"/>
    </mc:Choice>
    <mc:Fallback xmlns="">
      <p:transition spd="slow" advTm="79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131F85-98DC-42A7-AC5B-679D3144B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800" b="1" dirty="0"/>
              <a:t>Economie = hoofdvak</a:t>
            </a:r>
            <a:endParaRPr lang="nl-BE" sz="4800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219F21-6FD3-4CD4-8F8B-1F78F0F95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8435280" cy="4525963"/>
          </a:xfrm>
        </p:spPr>
        <p:txBody>
          <a:bodyPr>
            <a:normAutofit/>
          </a:bodyPr>
          <a:lstStyle/>
          <a:p>
            <a:r>
              <a:rPr lang="nl-NL" sz="3200" dirty="0"/>
              <a:t>Economie 4 lesuren per week</a:t>
            </a:r>
          </a:p>
          <a:p>
            <a:r>
              <a:rPr lang="nl-NL" sz="3200" dirty="0"/>
              <a:t>Zowel in het 3</a:t>
            </a:r>
            <a:r>
              <a:rPr lang="nl-NL" sz="3200" baseline="30000" dirty="0"/>
              <a:t>de</a:t>
            </a:r>
            <a:r>
              <a:rPr lang="nl-NL" sz="3200" dirty="0"/>
              <a:t> als 4</a:t>
            </a:r>
            <a:r>
              <a:rPr lang="nl-NL" sz="3200" baseline="30000" dirty="0"/>
              <a:t>de</a:t>
            </a:r>
            <a:r>
              <a:rPr lang="nl-NL" sz="3200" dirty="0"/>
              <a:t> jaar</a:t>
            </a:r>
          </a:p>
          <a:p>
            <a:r>
              <a:rPr lang="nl-NL" sz="3200" dirty="0"/>
              <a:t>Na 3</a:t>
            </a:r>
            <a:r>
              <a:rPr lang="nl-NL" sz="3200" baseline="30000" dirty="0"/>
              <a:t>de</a:t>
            </a:r>
            <a:r>
              <a:rPr lang="nl-NL" sz="3200" dirty="0"/>
              <a:t> jaar overschakelen naar de richting Economische Wetenschappen: inhaalbeweging</a:t>
            </a:r>
            <a:endParaRPr lang="nl-BE" sz="3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7DB676-17E1-43EE-ADAB-C8B1956D6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5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46"/>
    </mc:Choice>
    <mc:Fallback xmlns="">
      <p:transition spd="slow" advTm="47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90C905-8146-4342-B31E-8AE598DEE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b="1" dirty="0"/>
              <a:t>Voorkennis 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31BB5B-9853-45D9-B0E7-9F8719092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3200" dirty="0"/>
              <a:t>Geen voorkennis vereist</a:t>
            </a:r>
          </a:p>
          <a:p>
            <a:r>
              <a:rPr lang="nl-NL" sz="3200" dirty="0"/>
              <a:t>Je moet dus niet </a:t>
            </a:r>
            <a:r>
              <a:rPr lang="nl-NL" sz="3200" b="1" dirty="0">
                <a:solidFill>
                  <a:srgbClr val="C00000"/>
                </a:solidFill>
              </a:rPr>
              <a:t>“Economie en organisatie” </a:t>
            </a:r>
            <a:r>
              <a:rPr lang="nl-NL" sz="3200" dirty="0"/>
              <a:t>gevolgd hebben in het 2de jaar om in het 3de jaar </a:t>
            </a:r>
            <a:r>
              <a:rPr lang="nl-NL" sz="3200" b="1" dirty="0">
                <a:solidFill>
                  <a:srgbClr val="C00000"/>
                </a:solidFill>
              </a:rPr>
              <a:t>“Economische Wetenschappen”</a:t>
            </a:r>
            <a:r>
              <a:rPr lang="nl-NL" sz="3200" dirty="0"/>
              <a:t> te mogen doen</a:t>
            </a:r>
            <a:endParaRPr lang="nl-BE" sz="3200" dirty="0"/>
          </a:p>
          <a:p>
            <a:endParaRPr lang="nl-BE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B21ACDE-AB9B-4D0A-B390-932B8B64D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5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29"/>
    </mc:Choice>
    <mc:Fallback xmlns="">
      <p:transition spd="slow" advTm="29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E5AFA8-4209-4409-B1A6-ECB1039F1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b="1" dirty="0"/>
              <a:t>Profiel leerling economie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B3A347-CFB1-4B58-A33B-1636909C7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b="0" i="0" dirty="0">
                <a:effectLst/>
                <a:latin typeface="Open Sans"/>
              </a:rPr>
              <a:t>verbanden kunnen leggen tussen leerinhouden</a:t>
            </a:r>
          </a:p>
          <a:p>
            <a:r>
              <a:rPr lang="nl-BE" sz="2800" b="0" i="0" dirty="0">
                <a:effectLst/>
                <a:latin typeface="Open Sans"/>
              </a:rPr>
              <a:t>logisch en kritisch redeneren</a:t>
            </a:r>
          </a:p>
          <a:p>
            <a:r>
              <a:rPr lang="nl-BE" sz="2800" dirty="0">
                <a:latin typeface="Open Sans"/>
              </a:rPr>
              <a:t>Interesse hebben in economische actualiteit</a:t>
            </a:r>
          </a:p>
          <a:p>
            <a:r>
              <a:rPr lang="nl-BE" sz="2800" dirty="0">
                <a:latin typeface="Open Sans"/>
              </a:rPr>
              <a:t>Wiskundige concepten gebruiken</a:t>
            </a:r>
            <a:endParaRPr lang="nl-BE" sz="28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25ADEA5-7EAC-4E43-B01B-A1D7283D8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7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70"/>
    </mc:Choice>
    <mc:Fallback xmlns="">
      <p:transition spd="slow" advTm="37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131F85-98DC-42A7-AC5B-679D3144B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800" b="1" dirty="0"/>
              <a:t>Inhoudelijke accenten</a:t>
            </a:r>
            <a:endParaRPr lang="nl-BE" sz="4800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219F21-6FD3-4CD4-8F8B-1F78F0F95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84352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dirty="0"/>
              <a:t>4 krachtlijnen:</a:t>
            </a:r>
          </a:p>
          <a:p>
            <a:pPr marL="0" indent="0">
              <a:buNone/>
            </a:pPr>
            <a:r>
              <a:rPr lang="nl-NL" sz="2800" dirty="0"/>
              <a:t>-&gt; 1. Consument en producent</a:t>
            </a:r>
          </a:p>
          <a:p>
            <a:pPr marL="0" indent="0">
              <a:buNone/>
            </a:pPr>
            <a:r>
              <a:rPr lang="nl-NL" sz="2800" dirty="0"/>
              <a:t>-&gt; 2.</a:t>
            </a:r>
            <a:r>
              <a:rPr lang="nl-BE" sz="2800" dirty="0"/>
              <a:t> Marktwerking en rol overheid en organisaties</a:t>
            </a:r>
          </a:p>
          <a:p>
            <a:pPr marL="0" indent="0">
              <a:buNone/>
            </a:pPr>
            <a:r>
              <a:rPr lang="nl-BE" sz="2800" dirty="0"/>
              <a:t>-&gt; 3. Internationale handel en economische relaties</a:t>
            </a:r>
          </a:p>
          <a:p>
            <a:pPr marL="0" indent="0">
              <a:buNone/>
            </a:pPr>
            <a:r>
              <a:rPr lang="nl-BE" sz="2800" dirty="0"/>
              <a:t>-&gt; 4. Werking van ondernemingen en organisaties</a:t>
            </a:r>
            <a:endParaRPr lang="nl-NL" sz="2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7C4EFB-FCAE-46A2-8457-855D83E6E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0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86"/>
    </mc:Choice>
    <mc:Fallback xmlns="">
      <p:transition spd="slow" advTm="30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8017BA-062C-4C3E-B239-9FB22137D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dirty="0"/>
              <a:t>1 Consument en producent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581DE4-2A83-45F2-87BF-3D3759D36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Consument consumeert goederen en diensten</a:t>
            </a:r>
          </a:p>
          <a:p>
            <a:r>
              <a:rPr lang="nl-BE" dirty="0"/>
              <a:t>Consument heeft veel behoeften en beperkte middelen: hoe kan hij met beperkte middelen zoveel mogelijke behoeften vervullen?</a:t>
            </a:r>
          </a:p>
          <a:p>
            <a:r>
              <a:rPr lang="nl-BE" dirty="0"/>
              <a:t>Producent produceert goederen en diensten</a:t>
            </a:r>
          </a:p>
          <a:p>
            <a:r>
              <a:rPr lang="nl-BE" dirty="0"/>
              <a:t>Producten wil maximale winst: hoe kan hij zijn winst optimaliseren rekening houdend met het beperkt aantal mensen en middelen dat hij ter beschikking heeft?</a:t>
            </a:r>
          </a:p>
          <a:p>
            <a:r>
              <a:rPr lang="nl-BE" dirty="0"/>
              <a:t>Afleiden van vraagcurve en aanbodcurve</a:t>
            </a:r>
          </a:p>
          <a:p>
            <a:endParaRPr lang="nl-BE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80E23DE-CBD5-48FF-9797-2483F26D7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4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49"/>
    </mc:Choice>
    <mc:Fallback xmlns="">
      <p:transition spd="slow" advTm="56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5920B4-7EEB-4B5A-9C74-53F7B196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Autofit/>
          </a:bodyPr>
          <a:lstStyle/>
          <a:p>
            <a:r>
              <a:rPr lang="nl-BE" sz="3600" dirty="0"/>
              <a:t>2 Marktwerking en rol overheid en </a:t>
            </a:r>
            <a:r>
              <a:rPr lang="nl-BE" sz="3400" dirty="0"/>
              <a:t>organisaties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ECB868-A1DB-445D-B627-4FB2DCC5F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Hoe komt prijs van een product tot stand: vraag en aanbod ?</a:t>
            </a:r>
          </a:p>
          <a:p>
            <a:r>
              <a:rPr lang="nl-BE" dirty="0"/>
              <a:t>Hoe komen de lonen tot stand op de arbeidsmarkt ?</a:t>
            </a:r>
          </a:p>
          <a:p>
            <a:r>
              <a:rPr lang="nl-BE" dirty="0"/>
              <a:t>Welke maatregelen neemt overheid om werkgelegenheid te stimuleren?</a:t>
            </a:r>
          </a:p>
          <a:p>
            <a:r>
              <a:rPr lang="nl-BE" dirty="0"/>
              <a:t>Doel en werking van de sociale zekerheid</a:t>
            </a:r>
          </a:p>
          <a:p>
            <a:endParaRPr lang="nl-BE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42D0696-BF2B-4693-A0F8-5681F0F4F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6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72"/>
    </mc:Choice>
    <mc:Fallback xmlns="">
      <p:transition spd="slow" advTm="65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641AF1-D74B-47FD-AA4A-18224096F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Autofit/>
          </a:bodyPr>
          <a:lstStyle/>
          <a:p>
            <a:r>
              <a:rPr lang="nl-BE" sz="3400" dirty="0"/>
              <a:t>3 Internationale handel en economische relaties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39556-4CE8-44C5-BFEB-593F22918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8579296" cy="4525963"/>
          </a:xfrm>
        </p:spPr>
        <p:txBody>
          <a:bodyPr/>
          <a:lstStyle/>
          <a:p>
            <a:r>
              <a:rPr lang="nl-BE" sz="2800" dirty="0"/>
              <a:t>Internationale handel wordt steeds belangrijker</a:t>
            </a:r>
          </a:p>
          <a:p>
            <a:r>
              <a:rPr lang="nl-BE" sz="2800" dirty="0"/>
              <a:t>Wat zijn voordelen van vrijhandel tussen landen ?</a:t>
            </a:r>
          </a:p>
          <a:p>
            <a:r>
              <a:rPr lang="nl-BE" sz="2800" dirty="0"/>
              <a:t>Wat zijn argumenten voor protectionisme ?</a:t>
            </a:r>
          </a:p>
          <a:p>
            <a:r>
              <a:rPr lang="nl-BE" sz="2800" dirty="0"/>
              <a:t>Relaties tussen internationale handel en arbeidsmarkt ?</a:t>
            </a:r>
          </a:p>
          <a:p>
            <a:r>
              <a:rPr lang="nl-BE" sz="2800" dirty="0"/>
              <a:t>Rol van internationale economische relaties: EU , WTO ?</a:t>
            </a:r>
          </a:p>
          <a:p>
            <a:endParaRPr lang="nl-BE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C4C3A5D-9885-4E45-A119-ACE90B8D42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2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92"/>
    </mc:Choice>
    <mc:Fallback xmlns="">
      <p:transition spd="slow" advTm="75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63C0E8-790D-4993-A6FF-04D5C061F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/>
          </a:bodyPr>
          <a:lstStyle/>
          <a:p>
            <a:r>
              <a:rPr lang="nl-BE" sz="3600" dirty="0"/>
              <a:t>4 Werking van ondernemingen en organisaties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8DADE0-C750-407D-85E9-1D85ABF48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8435280" cy="4525963"/>
          </a:xfrm>
        </p:spPr>
        <p:txBody>
          <a:bodyPr/>
          <a:lstStyle/>
          <a:p>
            <a:r>
              <a:rPr lang="nl-BE" sz="2800" dirty="0"/>
              <a:t>Welke ondernemingsvormen kan men kiezen ?</a:t>
            </a:r>
          </a:p>
          <a:p>
            <a:r>
              <a:rPr lang="nl-BE" sz="2800" dirty="0"/>
              <a:t>Waarom is deze keuze belangrijk?</a:t>
            </a:r>
          </a:p>
          <a:p>
            <a:r>
              <a:rPr lang="nl-BE" sz="2800" dirty="0"/>
              <a:t>Boekhoudkundige registratie van activiteiten</a:t>
            </a:r>
          </a:p>
          <a:p>
            <a:r>
              <a:rPr lang="nl-BE" sz="2800" dirty="0"/>
              <a:t>Hoe kan bedrijf zoveel mogelijk winst maken via marketingmix?</a:t>
            </a:r>
          </a:p>
          <a:p>
            <a:r>
              <a:rPr lang="nl-BE" sz="2800" dirty="0"/>
              <a:t>Hoe kunnen ondernemingen groeien: groeistrategieën</a:t>
            </a:r>
          </a:p>
          <a:p>
            <a:endParaRPr lang="nl-BE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FE96816-A1E0-4A81-B9BF-79CE512371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0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78"/>
    </mc:Choice>
    <mc:Fallback xmlns="">
      <p:transition spd="slow" advTm="77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ogo ppt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ogo ppt" id="{EA710052-5B7C-40D1-B4C5-ECF1EDAB952E}" vid="{9AC4A275-E007-40C8-AF93-9356EE7BCA8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Logo ppt</Template>
  <TotalTime>224</TotalTime>
  <Words>407</Words>
  <Application>Microsoft Office PowerPoint</Application>
  <PresentationFormat>Diavoorstelling (4:3)</PresentationFormat>
  <Paragraphs>60</Paragraphs>
  <Slides>12</Slides>
  <Notes>0</Notes>
  <HiddenSlides>0</HiddenSlides>
  <MMClips>12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Calibri</vt:lpstr>
      <vt:lpstr>Open Sans</vt:lpstr>
      <vt:lpstr>Logo ppt</vt:lpstr>
      <vt:lpstr>Economische wetenschappen</vt:lpstr>
      <vt:lpstr>Economie = hoofdvak</vt:lpstr>
      <vt:lpstr>Voorkennis ?</vt:lpstr>
      <vt:lpstr>Profiel leerling economie</vt:lpstr>
      <vt:lpstr>Inhoudelijke accenten</vt:lpstr>
      <vt:lpstr>1 Consument en producent</vt:lpstr>
      <vt:lpstr>2 Marktwerking en rol overheid en organisaties</vt:lpstr>
      <vt:lpstr>3 Internationale handel en economische relaties</vt:lpstr>
      <vt:lpstr>4 Werking van ondernemingen en organisaties</vt:lpstr>
      <vt:lpstr>Hoe gaan we te werk in de les ECONOMIE?</vt:lpstr>
      <vt:lpstr>Hoe gaan we te werk in de les ECONOMIE?</vt:lpstr>
      <vt:lpstr>Hoe gaan we te werk in de les ECONOMIE?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 zien we dit jaar in  “ECONOMIE”</dc:title>
  <dc:creator>Kim</dc:creator>
  <cp:lastModifiedBy>klassenraad</cp:lastModifiedBy>
  <cp:revision>37</cp:revision>
  <dcterms:created xsi:type="dcterms:W3CDTF">2012-06-18T11:33:15Z</dcterms:created>
  <dcterms:modified xsi:type="dcterms:W3CDTF">2021-05-06T06:38:03Z</dcterms:modified>
</cp:coreProperties>
</file>